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6" r:id="rId2"/>
    <p:sldId id="257" r:id="rId3"/>
    <p:sldId id="258" r:id="rId4"/>
    <p:sldId id="259" r:id="rId5"/>
    <p:sldId id="262" r:id="rId6"/>
    <p:sldId id="263" r:id="rId7"/>
    <p:sldId id="264" r:id="rId8"/>
    <p:sldId id="265" r:id="rId9"/>
    <p:sldId id="266"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6" d="100"/>
          <a:sy n="56" d="100"/>
        </p:scale>
        <p:origin x="-72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992B1E-823E-AB4F-9935-E631D462134A}" type="datetimeFigureOut">
              <a:rPr lang="en-US" smtClean="0"/>
              <a:t>2/29/16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B08377-1580-9B42-AA51-77FA2E3CBD9C}" type="slidenum">
              <a:rPr lang="en-US" smtClean="0"/>
              <a:t>‹#›</a:t>
            </a:fld>
            <a:endParaRPr lang="en-US"/>
          </a:p>
        </p:txBody>
      </p:sp>
    </p:spTree>
    <p:extLst>
      <p:ext uri="{BB962C8B-B14F-4D97-AF65-F5344CB8AC3E}">
        <p14:creationId xmlns:p14="http://schemas.microsoft.com/office/powerpoint/2010/main" val="238199792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Advantages:  Easy to use.  Disadvantages:</a:t>
            </a:r>
            <a:r>
              <a:rPr lang="en-US" baseline="0" dirty="0" smtClean="0"/>
              <a:t> Does not take into account the customer’s needs or the competition.</a:t>
            </a:r>
            <a:endParaRPr lang="en-US" dirty="0"/>
          </a:p>
        </p:txBody>
      </p:sp>
      <p:sp>
        <p:nvSpPr>
          <p:cNvPr id="4" name="Slide Number Placeholder 3"/>
          <p:cNvSpPr>
            <a:spLocks noGrp="1"/>
          </p:cNvSpPr>
          <p:nvPr>
            <p:ph type="sldNum" sz="quarter" idx="10"/>
          </p:nvPr>
        </p:nvSpPr>
        <p:spPr/>
        <p:txBody>
          <a:bodyPr/>
          <a:lstStyle/>
          <a:p>
            <a:fld id="{52B08377-1580-9B42-AA51-77FA2E3CBD9C}" type="slidenum">
              <a:rPr lang="en-US" smtClean="0"/>
              <a:t>2</a:t>
            </a:fld>
            <a:endParaRPr lang="en-US"/>
          </a:p>
        </p:txBody>
      </p:sp>
    </p:spTree>
    <p:extLst>
      <p:ext uri="{BB962C8B-B14F-4D97-AF65-F5344CB8AC3E}">
        <p14:creationId xmlns:p14="http://schemas.microsoft.com/office/powerpoint/2010/main" val="31681456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Advantages: gain market share and brand recognition, good for mass market items sold in large quantities.</a:t>
            </a:r>
          </a:p>
          <a:p>
            <a:r>
              <a:rPr lang="en-US" dirty="0" smtClean="0"/>
              <a:t>Disadvantages:</a:t>
            </a:r>
            <a:r>
              <a:rPr lang="en-US" baseline="0" dirty="0" smtClean="0"/>
              <a:t> Setting prices too low can cause perception that product is of low quality.</a:t>
            </a:r>
            <a:endParaRPr lang="en-US" dirty="0"/>
          </a:p>
        </p:txBody>
      </p:sp>
      <p:sp>
        <p:nvSpPr>
          <p:cNvPr id="4" name="Slide Number Placeholder 3"/>
          <p:cNvSpPr>
            <a:spLocks noGrp="1"/>
          </p:cNvSpPr>
          <p:nvPr>
            <p:ph type="sldNum" sz="quarter" idx="10"/>
          </p:nvPr>
        </p:nvSpPr>
        <p:spPr/>
        <p:txBody>
          <a:bodyPr/>
          <a:lstStyle/>
          <a:p>
            <a:fld id="{52B08377-1580-9B42-AA51-77FA2E3CBD9C}" type="slidenum">
              <a:rPr lang="en-US" smtClean="0"/>
              <a:t>3</a:t>
            </a:fld>
            <a:endParaRPr lang="en-US"/>
          </a:p>
        </p:txBody>
      </p:sp>
    </p:spTree>
    <p:extLst>
      <p:ext uri="{BB962C8B-B14F-4D97-AF65-F5344CB8AC3E}">
        <p14:creationId xmlns:p14="http://schemas.microsoft.com/office/powerpoint/2010/main" val="35773110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Apple </a:t>
            </a:r>
            <a:r>
              <a:rPr lang="en-US" dirty="0" err="1" smtClean="0"/>
              <a:t>Iphone</a:t>
            </a:r>
            <a:r>
              <a:rPr lang="en-US" baseline="0" dirty="0" smtClean="0"/>
              <a:t> is another example.  </a:t>
            </a:r>
            <a:endParaRPr lang="en-US" dirty="0"/>
          </a:p>
        </p:txBody>
      </p:sp>
      <p:sp>
        <p:nvSpPr>
          <p:cNvPr id="4" name="Slide Number Placeholder 3"/>
          <p:cNvSpPr>
            <a:spLocks noGrp="1"/>
          </p:cNvSpPr>
          <p:nvPr>
            <p:ph type="sldNum" sz="quarter" idx="10"/>
          </p:nvPr>
        </p:nvSpPr>
        <p:spPr/>
        <p:txBody>
          <a:bodyPr/>
          <a:lstStyle/>
          <a:p>
            <a:fld id="{52B08377-1580-9B42-AA51-77FA2E3CBD9C}" type="slidenum">
              <a:rPr lang="en-US" smtClean="0"/>
              <a:t>4</a:t>
            </a:fld>
            <a:endParaRPr lang="en-US"/>
          </a:p>
        </p:txBody>
      </p:sp>
    </p:spTree>
    <p:extLst>
      <p:ext uri="{BB962C8B-B14F-4D97-AF65-F5344CB8AC3E}">
        <p14:creationId xmlns:p14="http://schemas.microsoft.com/office/powerpoint/2010/main" val="4298544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Walmart</a:t>
            </a:r>
            <a:r>
              <a:rPr lang="en-US" dirty="0" smtClean="0"/>
              <a:t>.</a:t>
            </a:r>
            <a:endParaRPr lang="en-US" dirty="0"/>
          </a:p>
        </p:txBody>
      </p:sp>
      <p:sp>
        <p:nvSpPr>
          <p:cNvPr id="4" name="Slide Number Placeholder 3"/>
          <p:cNvSpPr>
            <a:spLocks noGrp="1"/>
          </p:cNvSpPr>
          <p:nvPr>
            <p:ph type="sldNum" sz="quarter" idx="10"/>
          </p:nvPr>
        </p:nvSpPr>
        <p:spPr/>
        <p:txBody>
          <a:bodyPr/>
          <a:lstStyle/>
          <a:p>
            <a:fld id="{52B08377-1580-9B42-AA51-77FA2E3CBD9C}" type="slidenum">
              <a:rPr lang="en-US" smtClean="0"/>
              <a:t>5</a:t>
            </a:fld>
            <a:endParaRPr lang="en-US"/>
          </a:p>
        </p:txBody>
      </p:sp>
    </p:spTree>
    <p:extLst>
      <p:ext uri="{BB962C8B-B14F-4D97-AF65-F5344CB8AC3E}">
        <p14:creationId xmlns:p14="http://schemas.microsoft.com/office/powerpoint/2010/main" val="14666270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9E539B-00B5-3C42-A257-034D2CDB949F}" type="datetimeFigureOut">
              <a:rPr lang="en-US" smtClean="0"/>
              <a:t>2/29/16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2FD136-07FC-0D44-852F-6729621125A4}" type="slidenum">
              <a:rPr lang="en-US" smtClean="0"/>
              <a:t>‹#›</a:t>
            </a:fld>
            <a:endParaRPr lang="en-US"/>
          </a:p>
        </p:txBody>
      </p:sp>
    </p:spTree>
    <p:extLst>
      <p:ext uri="{BB962C8B-B14F-4D97-AF65-F5344CB8AC3E}">
        <p14:creationId xmlns:p14="http://schemas.microsoft.com/office/powerpoint/2010/main" val="4786637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9E539B-00B5-3C42-A257-034D2CDB949F}" type="datetimeFigureOut">
              <a:rPr lang="en-US" smtClean="0"/>
              <a:t>2/29/16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2FD136-07FC-0D44-852F-6729621125A4}" type="slidenum">
              <a:rPr lang="en-US" smtClean="0"/>
              <a:t>‹#›</a:t>
            </a:fld>
            <a:endParaRPr lang="en-US"/>
          </a:p>
        </p:txBody>
      </p:sp>
    </p:spTree>
    <p:extLst>
      <p:ext uri="{BB962C8B-B14F-4D97-AF65-F5344CB8AC3E}">
        <p14:creationId xmlns:p14="http://schemas.microsoft.com/office/powerpoint/2010/main" val="276753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9E539B-00B5-3C42-A257-034D2CDB949F}" type="datetimeFigureOut">
              <a:rPr lang="en-US" smtClean="0"/>
              <a:t>2/29/16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2FD136-07FC-0D44-852F-6729621125A4}" type="slidenum">
              <a:rPr lang="en-US" smtClean="0"/>
              <a:t>‹#›</a:t>
            </a:fld>
            <a:endParaRPr lang="en-US"/>
          </a:p>
        </p:txBody>
      </p:sp>
    </p:spTree>
    <p:extLst>
      <p:ext uri="{BB962C8B-B14F-4D97-AF65-F5344CB8AC3E}">
        <p14:creationId xmlns:p14="http://schemas.microsoft.com/office/powerpoint/2010/main" val="42940767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9E539B-00B5-3C42-A257-034D2CDB949F}" type="datetimeFigureOut">
              <a:rPr lang="en-US" smtClean="0"/>
              <a:t>2/29/16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2FD136-07FC-0D44-852F-6729621125A4}" type="slidenum">
              <a:rPr lang="en-US" smtClean="0"/>
              <a:t>‹#›</a:t>
            </a:fld>
            <a:endParaRPr lang="en-US"/>
          </a:p>
        </p:txBody>
      </p:sp>
    </p:spTree>
    <p:extLst>
      <p:ext uri="{BB962C8B-B14F-4D97-AF65-F5344CB8AC3E}">
        <p14:creationId xmlns:p14="http://schemas.microsoft.com/office/powerpoint/2010/main" val="960684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9E539B-00B5-3C42-A257-034D2CDB949F}" type="datetimeFigureOut">
              <a:rPr lang="en-US" smtClean="0"/>
              <a:t>2/29/16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2FD136-07FC-0D44-852F-6729621125A4}" type="slidenum">
              <a:rPr lang="en-US" smtClean="0"/>
              <a:t>‹#›</a:t>
            </a:fld>
            <a:endParaRPr lang="en-US"/>
          </a:p>
        </p:txBody>
      </p:sp>
    </p:spTree>
    <p:extLst>
      <p:ext uri="{BB962C8B-B14F-4D97-AF65-F5344CB8AC3E}">
        <p14:creationId xmlns:p14="http://schemas.microsoft.com/office/powerpoint/2010/main" val="3569667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9E539B-00B5-3C42-A257-034D2CDB949F}" type="datetimeFigureOut">
              <a:rPr lang="en-US" smtClean="0"/>
              <a:t>2/29/16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2FD136-07FC-0D44-852F-6729621125A4}" type="slidenum">
              <a:rPr lang="en-US" smtClean="0"/>
              <a:t>‹#›</a:t>
            </a:fld>
            <a:endParaRPr lang="en-US"/>
          </a:p>
        </p:txBody>
      </p:sp>
    </p:spTree>
    <p:extLst>
      <p:ext uri="{BB962C8B-B14F-4D97-AF65-F5344CB8AC3E}">
        <p14:creationId xmlns:p14="http://schemas.microsoft.com/office/powerpoint/2010/main" val="3649348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9E539B-00B5-3C42-A257-034D2CDB949F}" type="datetimeFigureOut">
              <a:rPr lang="en-US" smtClean="0"/>
              <a:t>2/29/16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2FD136-07FC-0D44-852F-6729621125A4}" type="slidenum">
              <a:rPr lang="en-US" smtClean="0"/>
              <a:t>‹#›</a:t>
            </a:fld>
            <a:endParaRPr lang="en-US"/>
          </a:p>
        </p:txBody>
      </p:sp>
    </p:spTree>
    <p:extLst>
      <p:ext uri="{BB962C8B-B14F-4D97-AF65-F5344CB8AC3E}">
        <p14:creationId xmlns:p14="http://schemas.microsoft.com/office/powerpoint/2010/main" val="3727249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9E539B-00B5-3C42-A257-034D2CDB949F}" type="datetimeFigureOut">
              <a:rPr lang="en-US" smtClean="0"/>
              <a:t>2/29/16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2FD136-07FC-0D44-852F-6729621125A4}" type="slidenum">
              <a:rPr lang="en-US" smtClean="0"/>
              <a:t>‹#›</a:t>
            </a:fld>
            <a:endParaRPr lang="en-US"/>
          </a:p>
        </p:txBody>
      </p:sp>
    </p:spTree>
    <p:extLst>
      <p:ext uri="{BB962C8B-B14F-4D97-AF65-F5344CB8AC3E}">
        <p14:creationId xmlns:p14="http://schemas.microsoft.com/office/powerpoint/2010/main" val="3719311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9E539B-00B5-3C42-A257-034D2CDB949F}" type="datetimeFigureOut">
              <a:rPr lang="en-US" smtClean="0"/>
              <a:t>2/29/16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2FD136-07FC-0D44-852F-6729621125A4}" type="slidenum">
              <a:rPr lang="en-US" smtClean="0"/>
              <a:t>‹#›</a:t>
            </a:fld>
            <a:endParaRPr lang="en-US"/>
          </a:p>
        </p:txBody>
      </p:sp>
    </p:spTree>
    <p:extLst>
      <p:ext uri="{BB962C8B-B14F-4D97-AF65-F5344CB8AC3E}">
        <p14:creationId xmlns:p14="http://schemas.microsoft.com/office/powerpoint/2010/main" val="11812773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9E539B-00B5-3C42-A257-034D2CDB949F}" type="datetimeFigureOut">
              <a:rPr lang="en-US" smtClean="0"/>
              <a:t>2/29/16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2FD136-07FC-0D44-852F-6729621125A4}" type="slidenum">
              <a:rPr lang="en-US" smtClean="0"/>
              <a:t>‹#›</a:t>
            </a:fld>
            <a:endParaRPr lang="en-US"/>
          </a:p>
        </p:txBody>
      </p:sp>
    </p:spTree>
    <p:extLst>
      <p:ext uri="{BB962C8B-B14F-4D97-AF65-F5344CB8AC3E}">
        <p14:creationId xmlns:p14="http://schemas.microsoft.com/office/powerpoint/2010/main" val="1106663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9E539B-00B5-3C42-A257-034D2CDB949F}" type="datetimeFigureOut">
              <a:rPr lang="en-US" smtClean="0"/>
              <a:t>2/29/16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2FD136-07FC-0D44-852F-6729621125A4}" type="slidenum">
              <a:rPr lang="en-US" smtClean="0"/>
              <a:t>‹#›</a:t>
            </a:fld>
            <a:endParaRPr lang="en-US"/>
          </a:p>
        </p:txBody>
      </p:sp>
    </p:spTree>
    <p:extLst>
      <p:ext uri="{BB962C8B-B14F-4D97-AF65-F5344CB8AC3E}">
        <p14:creationId xmlns:p14="http://schemas.microsoft.com/office/powerpoint/2010/main" val="61061832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9E539B-00B5-3C42-A257-034D2CDB949F}" type="datetimeFigureOut">
              <a:rPr lang="en-US" smtClean="0"/>
              <a:t>2/29/16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2FD136-07FC-0D44-852F-6729621125A4}" type="slidenum">
              <a:rPr lang="en-US" smtClean="0"/>
              <a:t>‹#›</a:t>
            </a:fld>
            <a:endParaRPr lang="en-US"/>
          </a:p>
        </p:txBody>
      </p:sp>
    </p:spTree>
    <p:extLst>
      <p:ext uri="{BB962C8B-B14F-4D97-AF65-F5344CB8AC3E}">
        <p14:creationId xmlns:p14="http://schemas.microsoft.com/office/powerpoint/2010/main" val="14445335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Pricing Strategies</a:t>
            </a:r>
            <a:endParaRPr lang="en-US" dirty="0"/>
          </a:p>
        </p:txBody>
      </p:sp>
      <p:sp>
        <p:nvSpPr>
          <p:cNvPr id="3" name="Subtitle 2"/>
          <p:cNvSpPr>
            <a:spLocks noGrp="1"/>
          </p:cNvSpPr>
          <p:nvPr>
            <p:ph type="subTitle" idx="1"/>
          </p:nvPr>
        </p:nvSpPr>
        <p:spPr/>
        <p:txBody>
          <a:bodyPr/>
          <a:lstStyle/>
          <a:p>
            <a:r>
              <a:rPr lang="en-US" dirty="0" smtClean="0"/>
              <a:t>Aimed at achieving long term profit growth.</a:t>
            </a:r>
            <a:endParaRPr lang="en-US" dirty="0"/>
          </a:p>
        </p:txBody>
      </p:sp>
    </p:spTree>
    <p:extLst>
      <p:ext uri="{BB962C8B-B14F-4D97-AF65-F5344CB8AC3E}">
        <p14:creationId xmlns:p14="http://schemas.microsoft.com/office/powerpoint/2010/main" val="115312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Plus Pricing</a:t>
            </a:r>
            <a:endParaRPr lang="en-US" dirty="0"/>
          </a:p>
        </p:txBody>
      </p:sp>
      <p:sp>
        <p:nvSpPr>
          <p:cNvPr id="3" name="Content Placeholder 2"/>
          <p:cNvSpPr>
            <a:spLocks noGrp="1"/>
          </p:cNvSpPr>
          <p:nvPr>
            <p:ph idx="1"/>
          </p:nvPr>
        </p:nvSpPr>
        <p:spPr/>
        <p:txBody>
          <a:bodyPr>
            <a:normAutofit lnSpcReduction="10000"/>
          </a:bodyPr>
          <a:lstStyle/>
          <a:p>
            <a:pPr marL="0" indent="0" algn="ctr">
              <a:buNone/>
            </a:pPr>
            <a:r>
              <a:rPr lang="en-US" dirty="0" smtClean="0"/>
              <a:t>The simplest approach to price setting is the Cost Plus or Mark Up method.  This involves adding a percentage or  predetermined amount of profit to the cost per unit to determine selling price.</a:t>
            </a:r>
          </a:p>
          <a:p>
            <a:pPr marL="0" indent="0" algn="ctr">
              <a:buNone/>
            </a:pPr>
            <a:r>
              <a:rPr lang="en-US" dirty="0" smtClean="0"/>
              <a:t> Example:</a:t>
            </a:r>
            <a:endParaRPr lang="en-US" dirty="0"/>
          </a:p>
          <a:p>
            <a:pPr marL="0" indent="0" algn="ctr">
              <a:buNone/>
            </a:pPr>
            <a:r>
              <a:rPr lang="en-US" dirty="0" smtClean="0"/>
              <a:t>Average cost of a Cup of coffee $4</a:t>
            </a:r>
          </a:p>
          <a:p>
            <a:pPr marL="0" indent="0" algn="ctr">
              <a:buNone/>
            </a:pPr>
            <a:r>
              <a:rPr lang="en-US" dirty="0" smtClean="0"/>
              <a:t>Add 50% markup </a:t>
            </a:r>
          </a:p>
          <a:p>
            <a:pPr marL="0" indent="0" algn="ctr">
              <a:buNone/>
            </a:pPr>
            <a:r>
              <a:rPr lang="en-US" dirty="0" smtClean="0"/>
              <a:t>Selling Price of the cup of coffee $6</a:t>
            </a:r>
          </a:p>
          <a:p>
            <a:pPr marL="0" indent="0" algn="ctr">
              <a:buNone/>
            </a:pPr>
            <a:endParaRPr lang="en-US" dirty="0"/>
          </a:p>
          <a:p>
            <a:endParaRPr lang="en-US" dirty="0" smtClean="0"/>
          </a:p>
        </p:txBody>
      </p:sp>
    </p:spTree>
    <p:extLst>
      <p:ext uri="{BB962C8B-B14F-4D97-AF65-F5344CB8AC3E}">
        <p14:creationId xmlns:p14="http://schemas.microsoft.com/office/powerpoint/2010/main" val="13966584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Penetration Pricing</a:t>
            </a:r>
            <a:endParaRPr lang="en-US" dirty="0"/>
          </a:p>
        </p:txBody>
      </p:sp>
      <p:sp>
        <p:nvSpPr>
          <p:cNvPr id="3" name="Content Placeholder 2"/>
          <p:cNvSpPr>
            <a:spLocks noGrp="1"/>
          </p:cNvSpPr>
          <p:nvPr>
            <p:ph idx="1"/>
          </p:nvPr>
        </p:nvSpPr>
        <p:spPr/>
        <p:txBody>
          <a:bodyPr>
            <a:normAutofit fontScale="92500"/>
          </a:bodyPr>
          <a:lstStyle/>
          <a:p>
            <a:pPr marL="0" indent="0" algn="ctr">
              <a:buNone/>
            </a:pPr>
            <a:r>
              <a:rPr lang="en-US" dirty="0" smtClean="0"/>
              <a:t>A Penetration price strategy is one in which a product is priced low to attract more customers and discourage competitors.  This strategy allows businesses to penetrate or capture  a large share of the market quickly.</a:t>
            </a:r>
          </a:p>
          <a:p>
            <a:pPr marL="0" indent="0" algn="ctr">
              <a:buNone/>
            </a:pPr>
            <a:r>
              <a:rPr lang="en-US" dirty="0" smtClean="0"/>
              <a:t>Example:</a:t>
            </a:r>
          </a:p>
          <a:p>
            <a:pPr marL="0" indent="0" algn="ctr">
              <a:buNone/>
            </a:pPr>
            <a:r>
              <a:rPr lang="en-US" dirty="0" smtClean="0"/>
              <a:t>In 2009, Sony subsidized the cost of its Play Station 3 hardware to $299, in order to gain market penetration, losing up to $300 per console.</a:t>
            </a:r>
            <a:endParaRPr lang="en-US" dirty="0"/>
          </a:p>
        </p:txBody>
      </p:sp>
    </p:spTree>
    <p:extLst>
      <p:ext uri="{BB962C8B-B14F-4D97-AF65-F5344CB8AC3E}">
        <p14:creationId xmlns:p14="http://schemas.microsoft.com/office/powerpoint/2010/main" val="3472907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Skim Pricing Strategy</a:t>
            </a:r>
            <a:endParaRPr lang="en-US" dirty="0"/>
          </a:p>
        </p:txBody>
      </p:sp>
      <p:sp>
        <p:nvSpPr>
          <p:cNvPr id="3" name="Content Placeholder 2"/>
          <p:cNvSpPr>
            <a:spLocks noGrp="1"/>
          </p:cNvSpPr>
          <p:nvPr>
            <p:ph idx="1"/>
          </p:nvPr>
        </p:nvSpPr>
        <p:spPr/>
        <p:txBody>
          <a:bodyPr/>
          <a:lstStyle/>
          <a:p>
            <a:pPr marL="0" indent="0" algn="ctr">
              <a:buNone/>
            </a:pPr>
            <a:r>
              <a:rPr lang="en-US" dirty="0" smtClean="0"/>
              <a:t>A skimming pricing strategy is one in which the product is priced higher to make optimum profit while there is little competition.  </a:t>
            </a:r>
          </a:p>
          <a:p>
            <a:pPr marL="0" indent="0" algn="ctr">
              <a:buNone/>
            </a:pPr>
            <a:r>
              <a:rPr lang="en-US" dirty="0" smtClean="0"/>
              <a:t>Example:</a:t>
            </a:r>
          </a:p>
          <a:p>
            <a:pPr marL="0" indent="0" algn="ctr">
              <a:buNone/>
            </a:pPr>
            <a:r>
              <a:rPr lang="en-US" dirty="0" smtClean="0"/>
              <a:t>When Philips launched its flat screen televisions during the late 1990’s, each TV sold for $15,000.  </a:t>
            </a:r>
            <a:endParaRPr lang="en-US" dirty="0"/>
          </a:p>
        </p:txBody>
      </p:sp>
    </p:spTree>
    <p:extLst>
      <p:ext uri="{BB962C8B-B14F-4D97-AF65-F5344CB8AC3E}">
        <p14:creationId xmlns:p14="http://schemas.microsoft.com/office/powerpoint/2010/main" val="2180808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Psychological Pricing Strategy</a:t>
            </a:r>
            <a:endParaRPr lang="en-US" dirty="0"/>
          </a:p>
        </p:txBody>
      </p:sp>
      <p:sp>
        <p:nvSpPr>
          <p:cNvPr id="3" name="Content Placeholder 2"/>
          <p:cNvSpPr>
            <a:spLocks noGrp="1"/>
          </p:cNvSpPr>
          <p:nvPr>
            <p:ph idx="1"/>
          </p:nvPr>
        </p:nvSpPr>
        <p:spPr/>
        <p:txBody>
          <a:bodyPr/>
          <a:lstStyle/>
          <a:p>
            <a:pPr marL="0" indent="0" algn="ctr">
              <a:buNone/>
            </a:pPr>
            <a:r>
              <a:rPr lang="en-US" dirty="0" smtClean="0"/>
              <a:t>Sellers consider the psychology of prices and not simply the economics.  It takes account of customer’s perception of the value of the product. </a:t>
            </a:r>
          </a:p>
          <a:p>
            <a:pPr marL="0" indent="0" algn="ctr">
              <a:buNone/>
            </a:pPr>
            <a:r>
              <a:rPr lang="en-US" dirty="0" smtClean="0"/>
              <a:t>Example:</a:t>
            </a:r>
          </a:p>
          <a:p>
            <a:pPr marL="0" indent="0" algn="ctr">
              <a:buNone/>
            </a:pPr>
            <a:r>
              <a:rPr lang="en-US" dirty="0" smtClean="0"/>
              <a:t>$499 or $99.99</a:t>
            </a:r>
            <a:endParaRPr lang="en-US" dirty="0"/>
          </a:p>
        </p:txBody>
      </p:sp>
    </p:spTree>
    <p:extLst>
      <p:ext uri="{BB962C8B-B14F-4D97-AF65-F5344CB8AC3E}">
        <p14:creationId xmlns:p14="http://schemas.microsoft.com/office/powerpoint/2010/main" val="3315027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Loss Leaders</a:t>
            </a:r>
            <a:endParaRPr lang="en-US" dirty="0"/>
          </a:p>
        </p:txBody>
      </p:sp>
      <p:sp>
        <p:nvSpPr>
          <p:cNvPr id="3" name="Content Placeholder 2"/>
          <p:cNvSpPr>
            <a:spLocks noGrp="1"/>
          </p:cNvSpPr>
          <p:nvPr>
            <p:ph idx="1"/>
          </p:nvPr>
        </p:nvSpPr>
        <p:spPr/>
        <p:txBody>
          <a:bodyPr>
            <a:normAutofit fontScale="92500" lnSpcReduction="20000"/>
          </a:bodyPr>
          <a:lstStyle/>
          <a:p>
            <a:pPr marL="0" indent="0" algn="ctr">
              <a:buNone/>
            </a:pPr>
            <a:r>
              <a:rPr lang="en-US" dirty="0" smtClean="0"/>
              <a:t>These are products that are priced at very low levels in order to attract customers.  The company selling the product makes a ‘loss’ on each product sold.  Businesses use this pricing technique because they expect the losses made on the loss leader to be more than compensated for by the extra profits on the other products.</a:t>
            </a:r>
          </a:p>
          <a:p>
            <a:pPr marL="0" indent="0" algn="ctr">
              <a:buNone/>
            </a:pPr>
            <a:r>
              <a:rPr lang="en-US" dirty="0" smtClean="0"/>
              <a:t>Example:</a:t>
            </a:r>
          </a:p>
          <a:p>
            <a:pPr marL="0" indent="0" algn="ctr">
              <a:buNone/>
            </a:pPr>
            <a:r>
              <a:rPr lang="en-US" dirty="0" smtClean="0"/>
              <a:t>Xbox 360 price to make unit $525 Selling price $399</a:t>
            </a:r>
          </a:p>
          <a:p>
            <a:pPr marL="0" indent="0" algn="ctr">
              <a:buNone/>
            </a:pPr>
            <a:r>
              <a:rPr lang="en-US" dirty="0" smtClean="0"/>
              <a:t>But the gaming software and accessories recoup the difference.</a:t>
            </a:r>
            <a:endParaRPr lang="en-US" dirty="0"/>
          </a:p>
        </p:txBody>
      </p:sp>
    </p:spTree>
    <p:extLst>
      <p:ext uri="{BB962C8B-B14F-4D97-AF65-F5344CB8AC3E}">
        <p14:creationId xmlns:p14="http://schemas.microsoft.com/office/powerpoint/2010/main" val="3337988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Price Discrimination</a:t>
            </a:r>
            <a:endParaRPr lang="en-US" dirty="0"/>
          </a:p>
        </p:txBody>
      </p:sp>
      <p:sp>
        <p:nvSpPr>
          <p:cNvPr id="3" name="Content Placeholder 2"/>
          <p:cNvSpPr>
            <a:spLocks noGrp="1"/>
          </p:cNvSpPr>
          <p:nvPr>
            <p:ph idx="1"/>
          </p:nvPr>
        </p:nvSpPr>
        <p:spPr/>
        <p:txBody>
          <a:bodyPr/>
          <a:lstStyle/>
          <a:p>
            <a:pPr marL="0" indent="0" algn="ctr">
              <a:buNone/>
            </a:pPr>
            <a:r>
              <a:rPr lang="en-US" dirty="0" smtClean="0"/>
              <a:t>Price discrimination occurs when companies charge different groups of consumers different prices for the same product.</a:t>
            </a:r>
          </a:p>
          <a:p>
            <a:pPr marL="0" indent="0" algn="ctr">
              <a:buNone/>
            </a:pPr>
            <a:r>
              <a:rPr lang="en-US" dirty="0" smtClean="0"/>
              <a:t>Example:</a:t>
            </a:r>
          </a:p>
          <a:p>
            <a:pPr marL="0" indent="0" algn="ctr">
              <a:buNone/>
            </a:pPr>
            <a:r>
              <a:rPr lang="en-US" dirty="0" smtClean="0"/>
              <a:t>Children and adults pay different prices for entering the same movie theatre or theme park.</a:t>
            </a:r>
          </a:p>
          <a:p>
            <a:pPr marL="0" indent="0" algn="ctr">
              <a:buNone/>
            </a:pPr>
            <a:endParaRPr lang="en-US" dirty="0"/>
          </a:p>
        </p:txBody>
      </p:sp>
    </p:spTree>
    <p:extLst>
      <p:ext uri="{BB962C8B-B14F-4D97-AF65-F5344CB8AC3E}">
        <p14:creationId xmlns:p14="http://schemas.microsoft.com/office/powerpoint/2010/main" val="14709552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Competitive Pricing </a:t>
            </a:r>
            <a:r>
              <a:rPr lang="en-US" dirty="0" err="1" smtClean="0"/>
              <a:t>Stragegy</a:t>
            </a:r>
            <a:endParaRPr lang="en-US" dirty="0"/>
          </a:p>
        </p:txBody>
      </p:sp>
      <p:sp>
        <p:nvSpPr>
          <p:cNvPr id="3" name="Content Placeholder 2"/>
          <p:cNvSpPr>
            <a:spLocks noGrp="1"/>
          </p:cNvSpPr>
          <p:nvPr>
            <p:ph idx="1"/>
          </p:nvPr>
        </p:nvSpPr>
        <p:spPr/>
        <p:txBody>
          <a:bodyPr/>
          <a:lstStyle/>
          <a:p>
            <a:pPr marL="0" indent="0" algn="ctr">
              <a:buNone/>
            </a:pPr>
            <a:r>
              <a:rPr lang="en-US" dirty="0" smtClean="0"/>
              <a:t>Predatory pricing is used by companies to undermine the sales of rivals or to warn potential new rivals not to enter a market.  (This strategy is illegal in some parts of the world, but is very difficult to prove.</a:t>
            </a:r>
          </a:p>
          <a:p>
            <a:pPr marL="0" indent="0" algn="ctr">
              <a:buNone/>
            </a:pPr>
            <a:r>
              <a:rPr lang="en-US" dirty="0" smtClean="0"/>
              <a:t>Example:</a:t>
            </a:r>
          </a:p>
          <a:p>
            <a:pPr marL="0" indent="0" algn="ctr">
              <a:buNone/>
            </a:pPr>
            <a:r>
              <a:rPr lang="en-US" dirty="0" smtClean="0"/>
              <a:t>Airline industry </a:t>
            </a:r>
            <a:endParaRPr lang="en-US" dirty="0"/>
          </a:p>
        </p:txBody>
      </p:sp>
    </p:spTree>
    <p:extLst>
      <p:ext uri="{BB962C8B-B14F-4D97-AF65-F5344CB8AC3E}">
        <p14:creationId xmlns:p14="http://schemas.microsoft.com/office/powerpoint/2010/main" val="31304701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6-02-24 at 8.47.25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11" y="0"/>
            <a:ext cx="8278967" cy="6742932"/>
          </a:xfrm>
          <a:prstGeom prst="rect">
            <a:avLst/>
          </a:prstGeom>
        </p:spPr>
      </p:pic>
    </p:spTree>
    <p:extLst>
      <p:ext uri="{BB962C8B-B14F-4D97-AF65-F5344CB8AC3E}">
        <p14:creationId xmlns:p14="http://schemas.microsoft.com/office/powerpoint/2010/main" val="24908681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55</TotalTime>
  <Words>471</Words>
  <Application>Microsoft Macintosh PowerPoint</Application>
  <PresentationFormat>On-screen Show (4:3)</PresentationFormat>
  <Paragraphs>42</Paragraphs>
  <Slides>9</Slides>
  <Notes>4</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Pricing Strategies</vt:lpstr>
      <vt:lpstr>Cost Plus Pricing</vt:lpstr>
      <vt:lpstr>Penetration Pricing</vt:lpstr>
      <vt:lpstr>Skim Pricing Strategy</vt:lpstr>
      <vt:lpstr>Psychological Pricing Strategy</vt:lpstr>
      <vt:lpstr>Loss Leaders</vt:lpstr>
      <vt:lpstr>Price Discrimination</vt:lpstr>
      <vt:lpstr>Competitive Pricing Stragegy</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Pricing Strategies</dc:title>
  <dc:creator>Amy Jacobs</dc:creator>
  <cp:lastModifiedBy>Amy Jacobs</cp:lastModifiedBy>
  <cp:revision>7</cp:revision>
  <dcterms:created xsi:type="dcterms:W3CDTF">2016-02-29T11:42:25Z</dcterms:created>
  <dcterms:modified xsi:type="dcterms:W3CDTF">2016-02-29T12:38:22Z</dcterms:modified>
</cp:coreProperties>
</file>